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4B03A96-5EE6-4330-9BB5-260F405A27F0}">
  <a:tblStyle styleId="{A4B03A96-5EE6-4330-9BB5-260F405A27F0}"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07a0e2d467_0_1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07a0e2d467_0_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17fc8f7cd1_0_1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17fc8f7cd1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Google Shape;65;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p16"/>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9" name="Google Shape;69;p1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1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18"/>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1" name="Google Shape;91;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20"/>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4" name="Google Shape;94;p20"/>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5" name="Google Shape;95;p20"/>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7" name="Google Shape;97;p20"/>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Google Shape;99;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0" name="Google Shape;100;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3" name="Google Shape;103;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8" name="Google Shape;108;p22"/>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09" name="Google Shape;109;p22"/>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3" name="Shape 113"/>
        <p:cNvGrpSpPr/>
        <p:nvPr/>
      </p:nvGrpSpPr>
      <p:grpSpPr>
        <a:xfrm>
          <a:off x="0" y="0"/>
          <a:ext cx="0" cy="0"/>
          <a:chOff x="0" y="0"/>
          <a:chExt cx="0" cy="0"/>
        </a:xfrm>
      </p:grpSpPr>
      <p:sp>
        <p:nvSpPr>
          <p:cNvPr id="114" name="Google Shape;114;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16" name="Google Shape;116;p23"/>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7" name="Google Shape;117;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9" name="Google Shape;119;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0" name="Shape 120"/>
        <p:cNvGrpSpPr/>
        <p:nvPr/>
      </p:nvGrpSpPr>
      <p:grpSpPr>
        <a:xfrm>
          <a:off x="0" y="0"/>
          <a:ext cx="0" cy="0"/>
          <a:chOff x="0" y="0"/>
          <a:chExt cx="0" cy="0"/>
        </a:xfrm>
      </p:grpSpPr>
      <p:sp>
        <p:nvSpPr>
          <p:cNvPr id="121" name="Google Shape;121;p2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2" name="Google Shape;122;p24"/>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26"/>
          <p:cNvGraphicFramePr/>
          <p:nvPr/>
        </p:nvGraphicFramePr>
        <p:xfrm>
          <a:off x="0" y="0"/>
          <a:ext cx="3000000" cy="3000000"/>
        </p:xfrm>
        <a:graphic>
          <a:graphicData uri="http://schemas.openxmlformats.org/drawingml/2006/table">
            <a:tbl>
              <a:tblPr bandRow="1" firstRow="1">
                <a:noFill/>
                <a:tableStyleId>{A4B03A96-5EE6-4330-9BB5-260F405A27F0}</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700">
                          <a:latin typeface="Inter"/>
                          <a:ea typeface="Inter"/>
                          <a:cs typeface="Inter"/>
                          <a:sym typeface="Inter"/>
                        </a:rPr>
                        <a:t>a devastating global epidemic of bubonic plague that struck Europe and Asia in the mid-1300s</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rPr lang="en" sz="1300">
                          <a:latin typeface="Inter"/>
                          <a:ea typeface="Inter"/>
                          <a:cs typeface="Inter"/>
                          <a:sym typeface="Inter"/>
                        </a:rPr>
                        <a:t>“In… 1348 there occurred in… Florence a great pestilence, and such was its fury and violence that in whatever household it took hold, whosoever took care of the sick, all the carers died of the same illness, and almost nobody survived beyond the fourth day, neither doctors nor medicine proving of any avail, and there appeared to be no remedy…”</a:t>
                      </a:r>
                      <a:endParaRPr sz="1300">
                        <a:latin typeface="Inter"/>
                        <a:ea typeface="Inter"/>
                        <a:cs typeface="Inter"/>
                        <a:sym typeface="Inter"/>
                      </a:endParaRPr>
                    </a:p>
                    <a:p>
                      <a:pPr indent="-311150" lvl="0" marL="457200" marR="0" rtl="0" algn="r">
                        <a:spcBef>
                          <a:spcPts val="0"/>
                        </a:spcBef>
                        <a:spcAft>
                          <a:spcPts val="0"/>
                        </a:spcAft>
                        <a:buSzPts val="1300"/>
                        <a:buFont typeface="Inter"/>
                        <a:buChar char="-"/>
                      </a:pPr>
                      <a:r>
                        <a:rPr lang="en" sz="1300">
                          <a:latin typeface="Inter"/>
                          <a:ea typeface="Inter"/>
                          <a:cs typeface="Inter"/>
                          <a:sym typeface="Inter"/>
                        </a:rPr>
                        <a:t>Marchionne di Coppo di Stefano Buonaiuti, </a:t>
                      </a:r>
                      <a:r>
                        <a:rPr i="1" lang="en" sz="1300">
                          <a:latin typeface="Inter"/>
                          <a:ea typeface="Inter"/>
                          <a:cs typeface="Inter"/>
                          <a:sym typeface="Inter"/>
                        </a:rPr>
                        <a:t>The Florentine Chronicle</a:t>
                      </a:r>
                      <a:r>
                        <a:rPr lang="en" sz="1300">
                          <a:latin typeface="Inter"/>
                          <a:ea typeface="Inter"/>
                          <a:cs typeface="Inter"/>
                          <a:sym typeface="Inter"/>
                        </a:rPr>
                        <a:t>, c. 1370s-1380s</a:t>
                      </a:r>
                      <a:endParaRPr sz="13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Characteristics</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137" name="Google Shape;137;p2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Black Death</a:t>
            </a:r>
            <a:endParaRPr b="1" sz="32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7"/>
          <p:cNvSpPr txBox="1"/>
          <p:nvPr>
            <p:ph idx="2" type="body"/>
          </p:nvPr>
        </p:nvSpPr>
        <p:spPr>
          <a:xfrm>
            <a:off x="164375" y="118525"/>
            <a:ext cx="4708500" cy="35823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rPr b="1" lang="en" sz="1800">
                <a:latin typeface="Inter"/>
                <a:ea typeface="Inter"/>
                <a:cs typeface="Inter"/>
                <a:sym typeface="Inter"/>
              </a:rPr>
              <a:t>Prediction</a:t>
            </a:r>
            <a:r>
              <a:rPr b="1" lang="en" sz="1800">
                <a:latin typeface="Inter"/>
                <a:ea typeface="Inter"/>
                <a:cs typeface="Inter"/>
                <a:sym typeface="Inter"/>
              </a:rPr>
              <a:t>: </a:t>
            </a:r>
            <a:r>
              <a:rPr lang="en" sz="1800">
                <a:latin typeface="Inter"/>
                <a:ea typeface="Inter"/>
                <a:cs typeface="Inter"/>
                <a:sym typeface="Inter"/>
              </a:rPr>
              <a:t>In 3-5 sentences, answer the following prompt.</a:t>
            </a:r>
            <a:endParaRPr sz="1800">
              <a:latin typeface="Inter"/>
              <a:ea typeface="Inter"/>
              <a:cs typeface="Inter"/>
              <a:sym typeface="Inter"/>
            </a:endParaRPr>
          </a:p>
          <a:p>
            <a:pPr indent="0" lvl="0" marL="0" rtl="0" algn="ctr">
              <a:lnSpc>
                <a:spcPct val="100000"/>
              </a:lnSpc>
              <a:spcBef>
                <a:spcPts val="1200"/>
              </a:spcBef>
              <a:spcAft>
                <a:spcPts val="0"/>
              </a:spcAft>
              <a:buNone/>
            </a:pPr>
            <a:r>
              <a:rPr lang="en" sz="1400">
                <a:latin typeface="Inter"/>
                <a:ea typeface="Inter"/>
                <a:cs typeface="Inter"/>
                <a:sym typeface="Inter"/>
              </a:rPr>
              <a:t>It is 1347, and a new plague has destroyed much of Europe’s population. People are dying rapidly from a disease that is highly contagious and there is no known cure. Some people fear it is a punishment from God; others believe that religious minorities poisoned water supplies. </a:t>
            </a:r>
            <a:endParaRPr b="1" sz="1400">
              <a:latin typeface="Inter"/>
              <a:ea typeface="Inter"/>
              <a:cs typeface="Inter"/>
              <a:sym typeface="Inter"/>
            </a:endParaRPr>
          </a:p>
          <a:p>
            <a:pPr indent="0" lvl="0" marL="0" rtl="0" algn="ctr">
              <a:lnSpc>
                <a:spcPct val="100000"/>
              </a:lnSpc>
              <a:spcBef>
                <a:spcPts val="1200"/>
              </a:spcBef>
              <a:spcAft>
                <a:spcPts val="0"/>
              </a:spcAft>
              <a:buNone/>
            </a:pPr>
            <a:r>
              <a:rPr b="1" lang="en" sz="1400">
                <a:latin typeface="Inter"/>
                <a:ea typeface="Inter"/>
                <a:cs typeface="Inter"/>
                <a:sym typeface="Inter"/>
              </a:rPr>
              <a:t>What do you think happens next as the disease continues to spread? How do you think society will change as a result of such a devastating disease?</a:t>
            </a:r>
            <a:endParaRPr i="1" sz="1400">
              <a:latin typeface="Inter"/>
              <a:ea typeface="Inter"/>
              <a:cs typeface="Inter"/>
              <a:sym typeface="Inter"/>
            </a:endParaRPr>
          </a:p>
          <a:p>
            <a:pPr indent="0" lvl="0" marL="0" rtl="0" algn="l">
              <a:spcBef>
                <a:spcPts val="800"/>
              </a:spcBef>
              <a:spcAft>
                <a:spcPts val="0"/>
              </a:spcAft>
              <a:buNone/>
            </a:pPr>
            <a:r>
              <a:t/>
            </a:r>
            <a:endParaRPr i="1" sz="1800">
              <a:latin typeface="Inter"/>
              <a:ea typeface="Inter"/>
              <a:cs typeface="Inter"/>
              <a:sym typeface="Inter"/>
            </a:endParaRPr>
          </a:p>
          <a:p>
            <a:pPr indent="0" lvl="0" marL="0" rtl="0" algn="l">
              <a:lnSpc>
                <a:spcPct val="100000"/>
              </a:lnSpc>
              <a:spcBef>
                <a:spcPts val="0"/>
              </a:spcBef>
              <a:spcAft>
                <a:spcPts val="0"/>
              </a:spcAft>
              <a:buClr>
                <a:schemeClr val="dk1"/>
              </a:buClr>
              <a:buFont typeface="Arial"/>
              <a:buNone/>
            </a:pPr>
            <a:r>
              <a:t/>
            </a:r>
            <a:endParaRPr i="1" sz="1800">
              <a:latin typeface="Inter"/>
              <a:ea typeface="Inter"/>
              <a:cs typeface="Inter"/>
              <a:sym typeface="Inter"/>
            </a:endParaRPr>
          </a:p>
        </p:txBody>
      </p:sp>
      <p:pic>
        <p:nvPicPr>
          <p:cNvPr id="143" name="Google Shape;143;p27"/>
          <p:cNvPicPr preferRelativeResize="0"/>
          <p:nvPr/>
        </p:nvPicPr>
        <p:blipFill>
          <a:blip r:embed="rId3">
            <a:alphaModFix/>
          </a:blip>
          <a:stretch>
            <a:fillRect/>
          </a:stretch>
        </p:blipFill>
        <p:spPr>
          <a:xfrm>
            <a:off x="5016975" y="185700"/>
            <a:ext cx="3966327" cy="2829313"/>
          </a:xfrm>
          <a:prstGeom prst="rect">
            <a:avLst/>
          </a:prstGeom>
          <a:noFill/>
          <a:ln>
            <a:noFill/>
          </a:ln>
        </p:spPr>
      </p:pic>
      <p:sp>
        <p:nvSpPr>
          <p:cNvPr id="144" name="Google Shape;144;p27"/>
          <p:cNvSpPr txBox="1"/>
          <p:nvPr/>
        </p:nvSpPr>
        <p:spPr>
          <a:xfrm>
            <a:off x="5030125" y="3067975"/>
            <a:ext cx="3932400" cy="55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Pieter Brueghel the elder, </a:t>
            </a:r>
            <a:r>
              <a:rPr i="1" lang="en" sz="1200">
                <a:solidFill>
                  <a:schemeClr val="dk1"/>
                </a:solidFill>
                <a:latin typeface="Inter"/>
                <a:ea typeface="Inter"/>
                <a:cs typeface="Inter"/>
                <a:sym typeface="Inter"/>
              </a:rPr>
              <a:t>The Triumph of Death</a:t>
            </a:r>
            <a:r>
              <a:rPr lang="en" sz="1200">
                <a:solidFill>
                  <a:schemeClr val="dk1"/>
                </a:solidFill>
                <a:latin typeface="Inter"/>
                <a:ea typeface="Inter"/>
                <a:cs typeface="Inter"/>
                <a:sym typeface="Inter"/>
              </a:rPr>
              <a:t>, c. 1532</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